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7" r:id="rId4"/>
    <p:sldId id="268" r:id="rId5"/>
    <p:sldId id="259" r:id="rId6"/>
    <p:sldId id="263" r:id="rId7"/>
    <p:sldId id="265" r:id="rId8"/>
    <p:sldId id="264" r:id="rId9"/>
    <p:sldId id="266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60" d="100"/>
          <a:sy n="60" d="100"/>
        </p:scale>
        <p:origin x="78" y="12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E4CA3-E768-45FD-8557-BAE35A281F62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32899-5BB4-40DB-B82A-2D977AFBE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502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32899-5BB4-40DB-B82A-2D977AFBE1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717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32899-5BB4-40DB-B82A-2D977AFBE1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99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452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5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5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0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59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7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6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6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3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CCA64-4315-4D43-8BEE-1FE7566901E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52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Houston Housing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Impact of Various Factors on Housing Costs</a:t>
            </a:r>
          </a:p>
        </p:txBody>
      </p:sp>
    </p:spTree>
    <p:extLst>
      <p:ext uri="{BB962C8B-B14F-4D97-AF65-F5344CB8AC3E}">
        <p14:creationId xmlns:p14="http://schemas.microsoft.com/office/powerpoint/2010/main" val="1255819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House square footage matters to the price you’ll pay, but the Lot has little effect.</a:t>
            </a:r>
          </a:p>
          <a:p>
            <a:r>
              <a:rPr lang="en-US" dirty="0"/>
              <a:t>Flooding has some effect on the price, but requires more research.</a:t>
            </a:r>
          </a:p>
          <a:p>
            <a:r>
              <a:rPr lang="en-US" dirty="0"/>
              <a:t>The more you pay, the more likely you are to have non-violent crime happen in your area. Violent crime rates stay about the same.</a:t>
            </a:r>
          </a:p>
          <a:p>
            <a:r>
              <a:rPr lang="en-US" dirty="0"/>
              <a:t>The more restaurants in an area, the more the average cost.</a:t>
            </a:r>
          </a:p>
          <a:p>
            <a:pPr marL="0" indent="0" algn="ctr">
              <a:buNone/>
            </a:pPr>
            <a:r>
              <a:rPr lang="en-US" dirty="0"/>
              <a:t>And Lastly,</a:t>
            </a:r>
          </a:p>
          <a:p>
            <a:pPr marL="0" indent="0" algn="ctr">
              <a:buNone/>
            </a:pPr>
            <a:r>
              <a:rPr lang="en-US" dirty="0"/>
              <a:t>Downtown Houston is expensive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678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30225"/>
          </a:xfrm>
        </p:spPr>
        <p:txBody>
          <a:bodyPr>
            <a:normAutofit fontScale="90000"/>
          </a:bodyPr>
          <a:lstStyle/>
          <a:p>
            <a:r>
              <a:rPr lang="en-US" dirty="0"/>
              <a:t>Property Value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53EAD15-E1C0-4ECC-8070-BEEAF51B8BE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477" r="2477"/>
          <a:stretch>
            <a:fillRect/>
          </a:stretch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6132278-75DC-41C2-B131-77C319FCBF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995363"/>
            <a:ext cx="3932237" cy="487362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Sources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1800" dirty="0"/>
              <a:t>FEMA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1800" dirty="0"/>
              <a:t>Zillow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1800" dirty="0" err="1"/>
              <a:t>Attom</a:t>
            </a:r>
            <a:r>
              <a:rPr lang="en-US" sz="1800" dirty="0"/>
              <a:t> Data Solutions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1800" dirty="0"/>
              <a:t>Government Sources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1800" dirty="0"/>
              <a:t>Google Maps/APIs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Trends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1800" dirty="0"/>
              <a:t>Values rise in Downtown Houston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1800" dirty="0"/>
              <a:t>Smaller increases on the outskirts</a:t>
            </a:r>
          </a:p>
        </p:txBody>
      </p:sp>
    </p:spTree>
    <p:extLst>
      <p:ext uri="{BB962C8B-B14F-4D97-AF65-F5344CB8AC3E}">
        <p14:creationId xmlns:p14="http://schemas.microsoft.com/office/powerpoint/2010/main" val="17000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2997F-4612-41BB-B3F1-CB1219247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30225"/>
          </a:xfrm>
        </p:spPr>
        <p:txBody>
          <a:bodyPr>
            <a:normAutofit fontScale="90000"/>
          </a:bodyPr>
          <a:lstStyle/>
          <a:p>
            <a:r>
              <a:rPr lang="en-US" dirty="0"/>
              <a:t>House Footage Trends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9AA18CD-63E8-4608-8E31-973261C39B0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0165" r="10165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F45F55-FD9E-4847-91CD-03D480E2B1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995363"/>
            <a:ext cx="3932237" cy="4873625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Fewer zip codes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 value is .772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Strong positive relationship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CE9D3A-434C-4BBD-AB9C-FED1B7A01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788" y="987425"/>
            <a:ext cx="3933073" cy="26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29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F5D79-C803-4CF4-92C7-5C41434DB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30225"/>
          </a:xfrm>
        </p:spPr>
        <p:txBody>
          <a:bodyPr>
            <a:normAutofit fontScale="90000"/>
          </a:bodyPr>
          <a:lstStyle/>
          <a:p>
            <a:r>
              <a:rPr lang="en-US" dirty="0"/>
              <a:t>Lot Footage Trends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1C7378E-0A99-4D72-9C37-8CC34611B7B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0165" r="10165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239697-32DC-4CC1-85ED-AD4C1AB65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987425"/>
            <a:ext cx="3932237" cy="488156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Fewer zip codes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 Value is -.006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effective relationship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DBF803-6844-4C82-8232-A7E8CAF15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11" y="987424"/>
            <a:ext cx="3932237" cy="260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46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30225"/>
          </a:xfrm>
        </p:spPr>
        <p:txBody>
          <a:bodyPr>
            <a:normAutofit fontScale="90000"/>
          </a:bodyPr>
          <a:lstStyle/>
          <a:p>
            <a:r>
              <a:rPr lang="en-US" dirty="0"/>
              <a:t>Flood trends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C6D5E54-F138-4DBB-80E9-81F1FBE3DA1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564" r="3564"/>
          <a:stretch>
            <a:fillRect/>
          </a:stretch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722024-664F-44DD-B642-4DCCDD50D5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987425"/>
            <a:ext cx="3932237" cy="488156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available for fewer zip codes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R-value is 0.467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Weak positive relationship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Both are likely dependent on another variable.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293B7A-2080-4162-998B-4F573776E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788" y="987424"/>
            <a:ext cx="3932237" cy="262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87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7321044-B208-463A-967F-CB1C9076E028}"/>
              </a:ext>
            </a:extLst>
          </p:cNvPr>
          <p:cNvGrpSpPr/>
          <p:nvPr/>
        </p:nvGrpSpPr>
        <p:grpSpPr>
          <a:xfrm>
            <a:off x="6705588" y="2713355"/>
            <a:ext cx="5486412" cy="3842273"/>
            <a:chOff x="6705588" y="854075"/>
            <a:chExt cx="5486412" cy="384227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C5E9D52-BF68-42CC-A908-8DF67CC3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05588" y="854075"/>
              <a:ext cx="5486411" cy="365760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3221B0B-0CFA-4A2D-AC3A-94F54FB976C7}"/>
                </a:ext>
              </a:extLst>
            </p:cNvPr>
            <p:cNvSpPr txBox="1"/>
            <p:nvPr/>
          </p:nvSpPr>
          <p:spPr>
            <a:xfrm>
              <a:off x="8524240" y="4327016"/>
              <a:ext cx="36677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No obvious correlation (R</a:t>
              </a:r>
              <a:r>
                <a:rPr lang="en-US" b="1" baseline="30000" dirty="0"/>
                <a:t>2</a:t>
              </a:r>
              <a:r>
                <a:rPr lang="en-US" b="1" dirty="0"/>
                <a:t> = 0.20)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b="1" dirty="0"/>
              <a:t>Crime Distribution by </a:t>
            </a:r>
            <a:r>
              <a:rPr lang="en-US" b="1" dirty="0" err="1"/>
              <a:t>Zipcode</a:t>
            </a:r>
            <a:endParaRPr lang="en-US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FAC6AB3-D833-4582-90E5-16FB13F5D6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73" t="4115" r="21601" b="6152"/>
          <a:stretch/>
        </p:blipFill>
        <p:spPr>
          <a:xfrm>
            <a:off x="1" y="888552"/>
            <a:ext cx="6756400" cy="541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5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b="1" dirty="0"/>
              <a:t>Crime Categories Impacted by House Price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8036DD-B427-43ED-A06F-DAE98989C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89" y="990596"/>
            <a:ext cx="5486411" cy="3657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30CB89-F1FF-426F-9AEC-B7E00E68D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8400" y="2819399"/>
            <a:ext cx="5486411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76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dirty="0"/>
              <a:t>Restaurant Density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12" y="1081429"/>
            <a:ext cx="5181703" cy="32226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98657" y="4304054"/>
            <a:ext cx="30718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Correlation Coefficient: </a:t>
            </a:r>
            <a:r>
              <a:rPr lang="en-US" dirty="0"/>
              <a:t>0.47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ym typeface="Wingdings"/>
              </a:rPr>
              <a:t>weak positive linear relationship between property value and restaurant density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6307390"/>
            <a:ext cx="6843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Highest restaurant density in central Houston and in some periphery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2ED0FF-9EAF-44B9-B949-3A49A1CEF1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89" r="14371" b="9149"/>
          <a:stretch/>
        </p:blipFill>
        <p:spPr>
          <a:xfrm>
            <a:off x="0" y="828675"/>
            <a:ext cx="6843712" cy="546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913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dirty="0"/>
              <a:t>Restaurant Density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127" y="671511"/>
            <a:ext cx="5181703" cy="32226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15127" y="3965482"/>
            <a:ext cx="51817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Correlation Coefficient: </a:t>
            </a:r>
            <a:r>
              <a:rPr lang="en-US" dirty="0"/>
              <a:t>0.47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ym typeface="Wingdings"/>
              </a:rPr>
              <a:t>weak positive linear relationship between property value and restaurant density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4302" y="6283109"/>
            <a:ext cx="6669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Highest restaurant density in central Houston and in some periphery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12" t="12883" r="31960" b="14695"/>
          <a:stretch/>
        </p:blipFill>
        <p:spPr>
          <a:xfrm>
            <a:off x="114302" y="1000125"/>
            <a:ext cx="6600825" cy="52204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7362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237</Words>
  <Application>Microsoft Office PowerPoint</Application>
  <PresentationFormat>Widescreen</PresentationFormat>
  <Paragraphs>72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Houston Housing</vt:lpstr>
      <vt:lpstr>Property Value</vt:lpstr>
      <vt:lpstr>House Footage Trends</vt:lpstr>
      <vt:lpstr>Lot Footage Trends</vt:lpstr>
      <vt:lpstr>Flood trends</vt:lpstr>
      <vt:lpstr>Crime Distribution by Zipcode</vt:lpstr>
      <vt:lpstr>Crime Categories Impacted by House Price</vt:lpstr>
      <vt:lpstr>Restaurant Density</vt:lpstr>
      <vt:lpstr>Restaurant Density</vt:lpstr>
      <vt:lpstr>Final Insights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Houston Housing</dc:title>
  <dc:creator>Microsoft Office User</dc:creator>
  <cp:lastModifiedBy>Benjamin Nelson</cp:lastModifiedBy>
  <cp:revision>34</cp:revision>
  <dcterms:created xsi:type="dcterms:W3CDTF">2019-03-28T23:55:56Z</dcterms:created>
  <dcterms:modified xsi:type="dcterms:W3CDTF">2019-03-30T10:30:38Z</dcterms:modified>
</cp:coreProperties>
</file>

<file path=docProps/thumbnail.jpeg>
</file>